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9" r:id="rId4"/>
    <p:sldId id="260" r:id="rId5"/>
    <p:sldId id="262" r:id="rId6"/>
    <p:sldId id="261" r:id="rId7"/>
    <p:sldId id="266" r:id="rId8"/>
    <p:sldId id="263" r:id="rId9"/>
    <p:sldId id="264" r:id="rId10"/>
    <p:sldId id="267" r:id="rId11"/>
    <p:sldId id="265" r:id="rId12"/>
    <p:sldId id="275" r:id="rId13"/>
    <p:sldId id="274" r:id="rId14"/>
    <p:sldId id="270" r:id="rId15"/>
    <p:sldId id="276" r:id="rId16"/>
    <p:sldId id="277" r:id="rId17"/>
    <p:sldId id="278" r:id="rId18"/>
    <p:sldId id="271" r:id="rId19"/>
    <p:sldId id="272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70D55-B06A-43E4-B6E5-DF182981737D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124F4-BF8F-4944-A9B2-6CBBB86B4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41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124F4-BF8F-4944-A9B2-6CBBB86B4C3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338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EF86-8E7C-4EC3-B595-3A5E4CA370E6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7B96D-D8AC-47C2-A83B-1CB86CB655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u"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Описание: http://kk.convdocs.org/pars_docs/refs/335/334802/334802_html_453138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1028343"/>
            <a:ext cx="54726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rgbClr val="00B0F0"/>
                </a:solidFill>
                <a:latin typeface="Arial Black" pitchFamily="34" charset="0"/>
              </a:rPr>
              <a:t>Использование здоровьесберегающих </a:t>
            </a:r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технологий  </a:t>
            </a:r>
            <a:r>
              <a:rPr lang="ru-RU" sz="2000" b="1" dirty="0">
                <a:solidFill>
                  <a:srgbClr val="00B0F0"/>
                </a:solidFill>
                <a:latin typeface="Arial Black" pitchFamily="34" charset="0"/>
              </a:rPr>
              <a:t>В.Ф. </a:t>
            </a:r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Базарного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rgbClr val="00B0F0"/>
                </a:solidFill>
                <a:latin typeface="Arial Black" pitchFamily="34" charset="0"/>
              </a:rPr>
              <a:t>в коррекционной </a:t>
            </a:r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работе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учителя </a:t>
            </a:r>
            <a:r>
              <a:rPr lang="ru-RU" sz="2000" b="1" dirty="0">
                <a:solidFill>
                  <a:srgbClr val="00B0F0"/>
                </a:solidFill>
                <a:latin typeface="Arial Black" pitchFamily="34" charset="0"/>
              </a:rPr>
              <a:t>– </a:t>
            </a:r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логопеда   с </a:t>
            </a:r>
            <a:r>
              <a:rPr lang="ru-RU" sz="2000" b="1" dirty="0">
                <a:solidFill>
                  <a:srgbClr val="00B0F0"/>
                </a:solidFill>
                <a:latin typeface="Arial Black" pitchFamily="34" charset="0"/>
              </a:rPr>
              <a:t>детьми </a:t>
            </a:r>
            <a:endParaRPr lang="ru-RU" sz="2000" b="1" dirty="0" smtClean="0">
              <a:solidFill>
                <a:srgbClr val="00B0F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с   </a:t>
            </a:r>
            <a:r>
              <a:rPr lang="ru-RU" sz="2000" b="1" dirty="0">
                <a:solidFill>
                  <a:srgbClr val="00B0F0"/>
                </a:solidFill>
                <a:latin typeface="Arial Black" pitchFamily="34" charset="0"/>
              </a:rPr>
              <a:t>тяжелыми нарушениями речи</a:t>
            </a:r>
          </a:p>
          <a:p>
            <a:pPr algn="ctr"/>
            <a:r>
              <a:rPr lang="ru-RU" sz="2000" b="1" dirty="0">
                <a:solidFill>
                  <a:srgbClr val="00B0F0"/>
                </a:solidFill>
              </a:rPr>
              <a:t> </a:t>
            </a:r>
            <a:endParaRPr lang="ru-RU" sz="2000" b="1" dirty="0" smtClean="0">
              <a:solidFill>
                <a:srgbClr val="00B0F0"/>
              </a:solidFill>
            </a:endParaRPr>
          </a:p>
          <a:p>
            <a:pPr algn="ctr"/>
            <a:endParaRPr lang="ru-RU" sz="1600" b="1" dirty="0"/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                             </a:t>
            </a:r>
            <a:r>
              <a:rPr lang="ru-RU" sz="1600" b="1" dirty="0">
                <a:solidFill>
                  <a:srgbClr val="FF0000"/>
                </a:solidFill>
              </a:rPr>
              <a:t>Слайд – презентацию подготовила: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учитель </a:t>
            </a:r>
            <a:r>
              <a:rPr lang="ru-RU" sz="1600" b="1" dirty="0">
                <a:solidFill>
                  <a:srgbClr val="FF0000"/>
                </a:solidFill>
              </a:rPr>
              <a:t>– логопед МАДОУ «Детский сад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                              к</a:t>
            </a:r>
            <a:r>
              <a:rPr lang="ru-RU" sz="1600" b="1" dirty="0" smtClean="0">
                <a:solidFill>
                  <a:srgbClr val="FF0000"/>
                </a:solidFill>
              </a:rPr>
              <a:t>омбинированного </a:t>
            </a:r>
            <a:r>
              <a:rPr lang="ru-RU" sz="1600" b="1" dirty="0">
                <a:solidFill>
                  <a:srgbClr val="FF0000"/>
                </a:solidFill>
              </a:rPr>
              <a:t>вида №7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г</a:t>
            </a:r>
            <a:r>
              <a:rPr lang="ru-RU" sz="1600" b="1" dirty="0" smtClean="0">
                <a:solidFill>
                  <a:srgbClr val="FF0000"/>
                </a:solidFill>
              </a:rPr>
              <a:t>. </a:t>
            </a:r>
            <a:r>
              <a:rPr lang="ru-RU" sz="1600" b="1" dirty="0">
                <a:solidFill>
                  <a:srgbClr val="FF0000"/>
                </a:solidFill>
              </a:rPr>
              <a:t>Шебекино Белгородской области»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Arial Black" pitchFamily="34" charset="0"/>
              </a:rPr>
              <a:t>  </a:t>
            </a: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    </a:t>
            </a:r>
            <a:r>
              <a:rPr lang="ru-RU" sz="1600" b="1" dirty="0">
                <a:solidFill>
                  <a:srgbClr val="0070C0"/>
                </a:solidFill>
                <a:latin typeface="Arial Black" pitchFamily="34" charset="0"/>
              </a:rPr>
              <a:t>БАКУЛИНА СВЕТЛАНА </a:t>
            </a:r>
            <a:r>
              <a:rPr lang="ru-RU" sz="1600" b="1" dirty="0" smtClean="0">
                <a:solidFill>
                  <a:srgbClr val="0070C0"/>
                </a:solidFill>
                <a:latin typeface="Arial Black" pitchFamily="34" charset="0"/>
              </a:rPr>
              <a:t>   АНАТОЛЬЕВНА</a:t>
            </a:r>
            <a:endParaRPr lang="ru-RU" sz="16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http://o6oi.ru/main.php/60441-4/39+-+W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SC014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r="5792"/>
          <a:stretch>
            <a:fillRect/>
          </a:stretch>
        </p:blipFill>
        <p:spPr bwMode="auto">
          <a:xfrm>
            <a:off x="245952" y="188640"/>
            <a:ext cx="2849885" cy="3031978"/>
          </a:xfrm>
          <a:prstGeom prst="rect">
            <a:avLst/>
          </a:prstGeom>
          <a:noFill/>
          <a:ln w="57150">
            <a:solidFill>
              <a:srgbClr val="95B3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SC0148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05"/>
          <a:stretch/>
        </p:blipFill>
        <p:spPr bwMode="auto">
          <a:xfrm rot="16200000">
            <a:off x="1292305" y="3486344"/>
            <a:ext cx="3607066" cy="2808312"/>
          </a:xfrm>
          <a:prstGeom prst="rect">
            <a:avLst/>
          </a:prstGeom>
          <a:noFill/>
          <a:ln w="57150">
            <a:solidFill>
              <a:srgbClr val="E36C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SC0148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98" r="8524"/>
          <a:stretch>
            <a:fillRect/>
          </a:stretch>
        </p:blipFill>
        <p:spPr bwMode="auto">
          <a:xfrm>
            <a:off x="5724128" y="3055492"/>
            <a:ext cx="3291508" cy="363853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SC0148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41" t="5853" r="11678"/>
          <a:stretch>
            <a:fillRect/>
          </a:stretch>
        </p:blipFill>
        <p:spPr bwMode="auto">
          <a:xfrm>
            <a:off x="3563888" y="315322"/>
            <a:ext cx="2985517" cy="3142648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319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pedsovet.su/_ld/265/091777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SC01417"/>
          <p:cNvPicPr>
            <a:picLocks noChangeAspect="1" noChangeArrowheads="1"/>
          </p:cNvPicPr>
          <p:nvPr/>
        </p:nvPicPr>
        <p:blipFill rotWithShape="1">
          <a:blip r:embed="rId4"/>
          <a:srcRect r="5735"/>
          <a:stretch/>
        </p:blipFill>
        <p:spPr bwMode="auto">
          <a:xfrm>
            <a:off x="395288" y="188913"/>
            <a:ext cx="4548187" cy="3671887"/>
          </a:xfrm>
          <a:prstGeom prst="rect">
            <a:avLst/>
          </a:prstGeom>
          <a:noFill/>
          <a:ln w="76200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SC01418"/>
          <p:cNvPicPr>
            <a:picLocks noChangeAspect="1" noChangeArrowheads="1"/>
          </p:cNvPicPr>
          <p:nvPr/>
        </p:nvPicPr>
        <p:blipFill rotWithShape="1">
          <a:blip r:embed="rId5"/>
          <a:srcRect l="8112" t="-660" r="21791"/>
          <a:stretch/>
        </p:blipFill>
        <p:spPr bwMode="auto">
          <a:xfrm>
            <a:off x="4211638" y="2936875"/>
            <a:ext cx="4486275" cy="3424238"/>
          </a:xfrm>
          <a:prstGeom prst="rect">
            <a:avLst/>
          </a:prstGeom>
          <a:noFill/>
          <a:ln w="57150">
            <a:solidFill>
              <a:srgbClr val="F79646">
                <a:lumMod val="75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548680"/>
            <a:ext cx="345638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Использование мешочков </a:t>
            </a:r>
            <a:endParaRPr lang="ru-RU" sz="2000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 морской солью</a:t>
            </a:r>
            <a:endParaRPr lang="ru-RU" sz="2000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для профилактики </a:t>
            </a:r>
            <a:endParaRPr lang="ru-RU" sz="2000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000" b="1" i="1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нарушения осанки</a:t>
            </a:r>
            <a:endParaRPr lang="ru-RU" sz="2000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17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stopgame.ru/screenshots/8393/720/rusalochka_volshebnoe_prikljuchenie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ePan\Desktop\Новая папка (2)\IMG_01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86" b="10262"/>
          <a:stretch/>
        </p:blipFill>
        <p:spPr bwMode="auto">
          <a:xfrm rot="4990867">
            <a:off x="-922760" y="1816906"/>
            <a:ext cx="5974287" cy="344379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188640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rgbClr val="FFFF00"/>
                </a:solidFill>
                <a:latin typeface="Arial Black" pitchFamily="34" charset="0"/>
              </a:rPr>
              <a:t>СТЕНА </a:t>
            </a:r>
            <a:r>
              <a:rPr lang="ru-RU" sz="4800" b="1" i="1" dirty="0" smtClean="0">
                <a:solidFill>
                  <a:srgbClr val="FFFF00"/>
                </a:solidFill>
                <a:latin typeface="Arial Black" pitchFamily="34" charset="0"/>
              </a:rPr>
              <a:t>ОСАНКИ</a:t>
            </a:r>
            <a:endParaRPr lang="ru-RU" sz="4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74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img190.imageshack.us/img190/4015/270977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SC017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117" y="2708920"/>
            <a:ext cx="4287589" cy="3168352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SC017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608512" cy="3310549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627784" y="4437112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60649"/>
            <a:ext cx="85751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Стенд пальцевых художественных узоров (прописей) предназначен для синтетического развития свободы пластического жеста (графического </a:t>
            </a:r>
            <a:r>
              <a:rPr lang="ru-RU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движения) и </a:t>
            </a:r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зрительно-тактильной </a:t>
            </a:r>
            <a:r>
              <a:rPr lang="ru-RU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координации. Стенд </a:t>
            </a:r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пальцевых прописей представляет собой простейший, доступный для изготовления в семье и детском саду тренажер, развивающий чувство зрительно-ручной координации (глазомер), необходимый для последующего выполнения тонко-</a:t>
            </a:r>
            <a:r>
              <a:rPr lang="ru-RU" b="1" i="1" dirty="0" err="1">
                <a:solidFill>
                  <a:srgbClr val="002060"/>
                </a:solidFill>
                <a:ea typeface="Calibri"/>
                <a:cs typeface="Times New Roman"/>
              </a:rPr>
              <a:t>координаторных</a:t>
            </a:r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 ручных манипуляций (в т. ч. графических</a:t>
            </a:r>
            <a:r>
              <a:rPr lang="ru-RU" b="1" i="1" dirty="0" smtClean="0">
                <a:solidFill>
                  <a:srgbClr val="002060"/>
                </a:solidFill>
                <a:ea typeface="Calibri"/>
                <a:cs typeface="Times New Roman"/>
              </a:rPr>
              <a:t>). Работе с перьевым ручками </a:t>
            </a:r>
            <a:r>
              <a:rPr lang="ru-RU" b="1" i="1" dirty="0">
                <a:solidFill>
                  <a:srgbClr val="002060"/>
                </a:solidFill>
                <a:ea typeface="Calibri"/>
                <a:cs typeface="Times New Roman"/>
              </a:rPr>
              <a:t>должно предшествовать 1-2 минутное упражнение на стенде ручных прописей.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314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kurspresent.ru/uploads/fon-present/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ePan\Desktop\работать\DSC014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17" t="4012" r="10506" b="12198"/>
          <a:stretch/>
        </p:blipFill>
        <p:spPr bwMode="auto">
          <a:xfrm rot="16200000">
            <a:off x="4521064" y="412084"/>
            <a:ext cx="4320480" cy="4074592"/>
          </a:xfrm>
          <a:prstGeom prst="rect">
            <a:avLst/>
          </a:prstGeom>
          <a:noFill/>
          <a:ln w="76200">
            <a:solidFill>
              <a:srgbClr val="0070C0"/>
            </a:solidFill>
            <a:prstDash val="sysDash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89140"/>
            <a:ext cx="403244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Arial Black"/>
                <a:ea typeface="Calibri"/>
                <a:cs typeface="Times New Roman"/>
              </a:rPr>
              <a:t>Хоровое пение и классическая музыка на логопедических </a:t>
            </a:r>
            <a:r>
              <a:rPr lang="ru-RU" sz="2800" dirty="0" smtClean="0">
                <a:solidFill>
                  <a:srgbClr val="002060"/>
                </a:solidFill>
                <a:latin typeface="Arial Black"/>
                <a:ea typeface="Calibri"/>
                <a:cs typeface="Times New Roman"/>
              </a:rPr>
              <a:t>занятиях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25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Все со старого ПК\1\Мои документы 23 августа 2011\DSC00095.JPG"/>
          <p:cNvPicPr/>
          <p:nvPr/>
        </p:nvPicPr>
        <p:blipFill>
          <a:blip r:embed="rId4" cstate="print"/>
          <a:srcRect t="13848" b="14145"/>
          <a:stretch>
            <a:fillRect/>
          </a:stretch>
        </p:blipFill>
        <p:spPr bwMode="auto">
          <a:xfrm rot="20254118">
            <a:off x="220682" y="1604044"/>
            <a:ext cx="3533775" cy="185738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3357562"/>
            <a:ext cx="6572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Соблюдая </a:t>
            </a:r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здоровьесберегающие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приемы на логопедических занятиях, я не могу забыть о коррекции </a:t>
            </a:r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психоэмоциональной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сферы дошкольников. Поэтому использую музыку и шумовые эффекты (шум моря, леса, ветра, пение птиц, голоса животных) для создания положительного эмоционального фона.</a:t>
            </a:r>
            <a:endParaRPr lang="ru-RU" sz="2400" dirty="0">
              <a:solidFill>
                <a:srgbClr val="002060"/>
              </a:solidFill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strips dir="r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тепан\Desktop\Новая папка (4)\DSC011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3588" y="-1684338"/>
            <a:ext cx="18288001" cy="1028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>
            <a:spLocks noChangeArrowheads="1"/>
          </p:cNvSpPr>
          <p:nvPr/>
        </p:nvSpPr>
        <p:spPr bwMode="auto">
          <a:xfrm rot="20511357">
            <a:off x="1149350" y="498475"/>
            <a:ext cx="3597275" cy="7270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>
                <a:solidFill>
                  <a:srgbClr val="00B0F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ПАЛЬМИНГ</a:t>
            </a:r>
            <a:endParaRPr lang="ru-RU" sz="2400">
              <a:solidFill>
                <a:srgbClr val="00B0F0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ePan\Desktop\Новая папка (2)\DSC014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://img-fotki.yandex.ru/get/6503/159561506.ad/0_ed43d_dfec48e4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SC014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4" b="16083"/>
          <a:stretch>
            <a:fillRect/>
          </a:stretch>
        </p:blipFill>
        <p:spPr bwMode="auto">
          <a:xfrm>
            <a:off x="179512" y="3573016"/>
            <a:ext cx="4953000" cy="307657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SC014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81" t="21187" r="21165"/>
          <a:stretch>
            <a:fillRect/>
          </a:stretch>
        </p:blipFill>
        <p:spPr bwMode="auto">
          <a:xfrm>
            <a:off x="4788024" y="260648"/>
            <a:ext cx="4000500" cy="406717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980729"/>
            <a:ext cx="4968552" cy="1353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chemeClr val="bg1"/>
                </a:solidFill>
                <a:latin typeface="Arial Black"/>
                <a:ea typeface="Calibri"/>
                <a:cs typeface="Times New Roman"/>
              </a:rPr>
              <a:t>Глазодвигательные </a:t>
            </a:r>
            <a:endParaRPr lang="ru-RU" sz="32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chemeClr val="bg1"/>
                </a:solidFill>
                <a:latin typeface="Arial Black"/>
                <a:ea typeface="Calibri"/>
                <a:cs typeface="Times New Roman"/>
              </a:rPr>
              <a:t>траектории</a:t>
            </a:r>
            <a:endParaRPr lang="ru-RU" sz="32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03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estanbul.com/images/imported/2010/07/123656698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SC014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62" t="26247"/>
          <a:stretch>
            <a:fillRect/>
          </a:stretch>
        </p:blipFill>
        <p:spPr bwMode="auto">
          <a:xfrm rot="16200000">
            <a:off x="-245591" y="3278039"/>
            <a:ext cx="3843337" cy="27051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8" name="Picture 4" descr="DSC014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31" t="7748" r="13416"/>
          <a:stretch>
            <a:fillRect/>
          </a:stretch>
        </p:blipFill>
        <p:spPr bwMode="auto">
          <a:xfrm>
            <a:off x="5724128" y="116632"/>
            <a:ext cx="3197225" cy="5308600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SC014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64" t="13737" r="14386"/>
          <a:stretch>
            <a:fillRect/>
          </a:stretch>
        </p:blipFill>
        <p:spPr bwMode="auto">
          <a:xfrm rot="16200000">
            <a:off x="3143647" y="3489201"/>
            <a:ext cx="3248025" cy="269557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836712"/>
            <a:ext cx="482453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2060"/>
                </a:solidFill>
                <a:latin typeface="Arial Black"/>
                <a:ea typeface="Calibri"/>
                <a:cs typeface="Times New Roman"/>
              </a:rPr>
              <a:t>Подвижный материал на сенсорных фигурах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95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785786" y="612845"/>
            <a:ext cx="764386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Единственная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здоровьесберегающая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технология:</a:t>
            </a:r>
          </a:p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• признана научным открытием Академией медицинских наук; </a:t>
            </a:r>
          </a:p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• защищена патентами и авторскими правами;</a:t>
            </a:r>
          </a:p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• одобрена институтами Минздрава РФ, РАМН, РАН;</a:t>
            </a:r>
          </a:p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• утверждена Правительством как общая федеральная программа 1989 г.;</a:t>
            </a:r>
          </a:p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• прошла практическую апробацию в течение 28 лет на базе более тысячи детских садов и школ;</a:t>
            </a:r>
          </a:p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• имеет санитарно-эпидемиологическое заключение Минздрава РФ;</a:t>
            </a:r>
          </a:p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• позволяет строить учебный процесс на основе телесной вертикали сообразной подвижной природе школьника;</a:t>
            </a:r>
          </a:p>
          <a:p>
            <a:pPr eaLnBrk="0" hangingPunct="0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• дает гарантированный результат улучшения здоровья учащихся в целом.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allday.ru/90/e7/3a/1310370561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521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Анимации\Мальчик с Землёй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607" y="119675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50064"/>
            <a:ext cx="835292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>
                <a:solidFill>
                  <a:schemeClr val="bg1"/>
                </a:solidFill>
                <a:latin typeface="Arial Black"/>
                <a:ea typeface="Calibri"/>
                <a:cs typeface="Times New Roman"/>
              </a:rPr>
              <a:t>СПАСЕМ </a:t>
            </a:r>
            <a:r>
              <a:rPr lang="ru-RU" sz="2800" i="1" dirty="0" smtClean="0">
                <a:solidFill>
                  <a:schemeClr val="bg1"/>
                </a:solidFill>
                <a:latin typeface="Arial Black"/>
                <a:ea typeface="Calibri"/>
                <a:cs typeface="Times New Roman"/>
              </a:rPr>
              <a:t>ДЕТЕЙ </a:t>
            </a:r>
            <a:r>
              <a:rPr lang="ru-RU" sz="2800" i="1" dirty="0">
                <a:solidFill>
                  <a:schemeClr val="bg1"/>
                </a:solidFill>
                <a:latin typeface="Arial Black"/>
                <a:ea typeface="Calibri"/>
                <a:cs typeface="Times New Roman"/>
              </a:rPr>
              <a:t>– СПАСЕМ РОССИЮ!!!</a:t>
            </a:r>
            <a:endParaRPr lang="ru-RU" sz="28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15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otoshops.org/uploads/taginator/Sep-2013/spokojnye-fony-dlya-prezentaci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280920" cy="491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6713" lvl="1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E8637"/>
              </a:buClr>
              <a:buSzPct val="80000"/>
            </a:pPr>
            <a:r>
              <a:rPr lang="ru-RU" sz="2800" b="1" dirty="0" smtClean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      Составляющие </a:t>
            </a:r>
            <a:r>
              <a:rPr lang="ru-RU" sz="2800" b="1" dirty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элементы 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    технологии </a:t>
            </a:r>
            <a:r>
              <a:rPr lang="ru-RU" sz="2800" b="1" dirty="0" err="1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В.Ф.Базарного</a:t>
            </a:r>
            <a:r>
              <a:rPr lang="ru-RU" sz="2800" b="1" dirty="0">
                <a:solidFill>
                  <a:schemeClr val="bg1"/>
                </a:solidFill>
                <a:latin typeface="Century Schoolbook"/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Century Schoolbook"/>
                <a:ea typeface="+mj-ea"/>
                <a:cs typeface="+mj-cs"/>
              </a:rPr>
            </a:b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66713" marR="0" lvl="1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E8637"/>
              </a:buClr>
              <a:buSzPct val="8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                              *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Офтальмотренажер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R="0" lvl="0" defTabSz="91440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                               * Зрительные траектории</a:t>
            </a:r>
          </a:p>
          <a:p>
            <a:pPr marR="0" lvl="0" defTabSz="91440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                        * Экологическое панно</a:t>
            </a:r>
          </a:p>
          <a:p>
            <a:pPr marR="0" lvl="0" defTabSz="91440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                            *Зрительные горизонты</a:t>
            </a:r>
          </a:p>
          <a:p>
            <a:pPr marR="0" lvl="0" defTabSz="91440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     * Подвижный развивающий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материал</a:t>
            </a:r>
          </a:p>
          <a:p>
            <a:pPr marR="0" lvl="0" defTabSz="91440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                         *Пошаговый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логоритм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</a:t>
            </a:r>
          </a:p>
          <a:p>
            <a:pPr marR="0" lvl="0" defTabSz="91440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* Хоровое  пение и  классическая  музыка</a:t>
            </a:r>
          </a:p>
          <a:p>
            <a:pPr marR="0" lvl="0" defTabSz="91440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/>
              <a:defRPr/>
            </a:pPr>
            <a:r>
              <a:rPr lang="ru-RU" sz="3200" b="1" kern="0" dirty="0">
                <a:solidFill>
                  <a:srgbClr val="FFFF00"/>
                </a:solidFill>
              </a:rPr>
              <a:t> </a:t>
            </a:r>
            <a:r>
              <a:rPr lang="ru-RU" sz="3200" b="1" kern="0" dirty="0" smtClean="0">
                <a:solidFill>
                  <a:srgbClr val="FFFF00"/>
                </a:solidFill>
              </a:rPr>
              <a:t>     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1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9744075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" descr="пирамидки2"/>
          <p:cNvPicPr>
            <a:picLocks noChangeAspect="1" noChangeArrowheads="1"/>
          </p:cNvPicPr>
          <p:nvPr/>
        </p:nvPicPr>
        <p:blipFill>
          <a:blip r:embed="rId4"/>
          <a:srcRect r="41629"/>
          <a:stretch>
            <a:fillRect/>
          </a:stretch>
        </p:blipFill>
        <p:spPr bwMode="auto">
          <a:xfrm>
            <a:off x="1714480" y="357166"/>
            <a:ext cx="4500594" cy="36433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4071943"/>
            <a:ext cx="85725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Желтый – теплый и веселый, создает хорошее настроение.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Зеленый – улучшает настроение, успокаивает.</a:t>
            </a:r>
          </a:p>
          <a:p>
            <a:r>
              <a:rPr lang="ru-RU" b="1" dirty="0" err="1" smtClean="0">
                <a:solidFill>
                  <a:srgbClr val="0070C0"/>
                </a:solidFill>
              </a:rPr>
              <a:t>Голубой</a:t>
            </a:r>
            <a:r>
              <a:rPr lang="ru-RU" b="1" dirty="0" smtClean="0">
                <a:solidFill>
                  <a:srgbClr val="0070C0"/>
                </a:solidFill>
              </a:rPr>
              <a:t> – улучшает настроение.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Красный – возбуждает, раздражает.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Коричневый – в сочетании с яркими цветами создает уют, без сочетания указанных цветов усиливает дискомфорт, сужает кругозор, вызывает печаль, сонливость, депрессию.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Черный – в небольшой дозе сосредоточивает внимание,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в большой – вызывает мрачные мысли.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29322" y="1928802"/>
            <a:ext cx="3214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none" dirty="0" smtClean="0">
                <a:solidFill>
                  <a:srgbClr val="FF0000"/>
                </a:solidFill>
              </a:rPr>
              <a:t>Цветовая унификация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38" y="0"/>
            <a:ext cx="9286875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285728"/>
            <a:ext cx="842968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Конторка доктора В.Ф.Базарного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Как первое средство профилактики и оздоровления рекомендуем укоренение в детстве телесной вертикали, т.е. формирования привычного и устойчивого телесно-вертикального моторно-активного динамического стереотипа (проще говоря — привычки) с раннего детства за счет использования в учебном процессе специальной    мебели — конторок.</a:t>
            </a:r>
            <a:endParaRPr lang="ru-RU" b="1" dirty="0">
              <a:solidFill>
                <a:srgbClr val="0070C0"/>
              </a:solidFill>
              <a:ea typeface="Calibri" pitchFamily="34" charset="0"/>
              <a:cs typeface="Arial" charset="0"/>
            </a:endParaRPr>
          </a:p>
        </p:txBody>
      </p:sp>
      <p:pic>
        <p:nvPicPr>
          <p:cNvPr id="4" name="Picture 3" descr="C:\Users\Степан\Desktop\Новая папка (3)\DSC01056.JPG"/>
          <p:cNvPicPr>
            <a:picLocks noChangeAspect="1" noChangeArrowheads="1"/>
          </p:cNvPicPr>
          <p:nvPr/>
        </p:nvPicPr>
        <p:blipFill>
          <a:blip r:embed="rId4" cstate="print"/>
          <a:srcRect l="5468" r="24219" b="15278"/>
          <a:stretch>
            <a:fillRect/>
          </a:stretch>
        </p:blipFill>
        <p:spPr bwMode="auto">
          <a:xfrm rot="15863938">
            <a:off x="-84485" y="3257024"/>
            <a:ext cx="4101014" cy="26874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5" name="Picture 2" descr="C:\Users\Степан\Desktop\Новая папка (3)\DSC01057.JPG"/>
          <p:cNvPicPr>
            <a:picLocks noChangeAspect="1" noChangeArrowheads="1"/>
          </p:cNvPicPr>
          <p:nvPr/>
        </p:nvPicPr>
        <p:blipFill>
          <a:blip r:embed="rId5" cstate="print"/>
          <a:srcRect l="8836" t="2337" r="14238" b="8389"/>
          <a:stretch>
            <a:fillRect/>
          </a:stretch>
        </p:blipFill>
        <p:spPr bwMode="auto">
          <a:xfrm rot="16568309">
            <a:off x="5275848" y="3720768"/>
            <a:ext cx="3527162" cy="2536723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7201"/>
            <a:ext cx="97536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4282" y="1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Использование массажных ковриков и индивидуальных подушек по технологии В.Ф.Базарного</a:t>
            </a:r>
            <a:endParaRPr lang="ru-RU" b="1" dirty="0">
              <a:solidFill>
                <a:srgbClr val="FFFF00"/>
              </a:solidFill>
              <a:latin typeface="Arial Black" pitchFamily="34" charset="0"/>
              <a:ea typeface="Calibri" pitchFamily="34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14356"/>
            <a:ext cx="85011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/>
            <a:r>
              <a:rPr lang="ru-RU" b="1" dirty="0" smtClean="0">
                <a:solidFill>
                  <a:srgbClr val="003366"/>
                </a:solidFill>
                <a:cs typeface="Times New Roman" pitchFamily="18" charset="0"/>
              </a:rPr>
              <a:t>С самого начала перехода на </a:t>
            </a:r>
            <a:r>
              <a:rPr lang="ru-RU" b="1" dirty="0" err="1" smtClean="0">
                <a:solidFill>
                  <a:srgbClr val="003366"/>
                </a:solidFill>
                <a:cs typeface="Times New Roman" pitchFamily="18" charset="0"/>
              </a:rPr>
              <a:t>вертикализацию</a:t>
            </a:r>
            <a:r>
              <a:rPr lang="ru-RU" b="1" dirty="0" smtClean="0">
                <a:solidFill>
                  <a:srgbClr val="003366"/>
                </a:solidFill>
                <a:cs typeface="Times New Roman" pitchFamily="18" charset="0"/>
              </a:rPr>
              <a:t> поз родителям предлагается сшить индивидуальные массажные подушки, внутри они наполнены: пуговицами, камешками, фасолью, горохом, каштанами. Нельзя применять резиновые коврики. Массажные коврики используются только из натурального материала. С целью закаливания стоп и профилактики плоскостопия дети вначале только стоят на ковриках в носочках, затем постепенно переходят на постоянное хождение в носочках и на занятиях и вне занятий. Закаливание стоп способствует укреплению мышц, связок, суставов, стимулирует активные точки и зоны, расположенные на стопе, и являются прекрасным средством профилактики и коррекции плоскостопия.</a:t>
            </a:r>
            <a:endParaRPr lang="ru-RU" b="1" dirty="0">
              <a:cs typeface="Arial" charset="0"/>
            </a:endParaRPr>
          </a:p>
        </p:txBody>
      </p:sp>
      <p:pic>
        <p:nvPicPr>
          <p:cNvPr id="4" name="Picture 2" descr="C:\Users\Степан\Desktop\Новая папка (3)\DSC01066.JPG"/>
          <p:cNvPicPr>
            <a:picLocks noChangeAspect="1" noChangeArrowheads="1"/>
          </p:cNvPicPr>
          <p:nvPr/>
        </p:nvPicPr>
        <p:blipFill>
          <a:blip r:embed="rId4" cstate="print"/>
          <a:srcRect l="10937" t="4166" r="4687" b="1389"/>
          <a:stretch>
            <a:fillRect/>
          </a:stretch>
        </p:blipFill>
        <p:spPr bwMode="auto">
          <a:xfrm>
            <a:off x="4357686" y="3357562"/>
            <a:ext cx="4643470" cy="3286148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900igr.net/datai/doshkolnoe-obrazovanie/Portfolio-doshkolnika/0001-001-Metodicheskie-rekomendatsii-po-sozdaniju-portfolio-doshkoln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55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23928" y="506234"/>
            <a:ext cx="4896544" cy="29727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73050" lvl="0" indent="-27305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Char char=""/>
            </a:pPr>
            <a:r>
              <a:rPr lang="ru-RU" sz="2400" b="1" dirty="0" smtClean="0">
                <a:solidFill>
                  <a:prstClr val="black"/>
                </a:solidFill>
                <a:latin typeface="Century Schoolbook" pitchFamily="18" charset="0"/>
              </a:rPr>
              <a:t>МАССАЖНЫЕ КОВРИКИ</a:t>
            </a:r>
          </a:p>
          <a:p>
            <a:pPr marL="273050" lvl="0" indent="-27305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Char char=""/>
            </a:pPr>
            <a:r>
              <a:rPr lang="ru-RU" sz="2400" dirty="0" smtClean="0">
                <a:solidFill>
                  <a:prstClr val="black"/>
                </a:solidFill>
                <a:latin typeface="Century Schoolbook" pitchFamily="18" charset="0"/>
              </a:rPr>
              <a:t>сохраняют </a:t>
            </a:r>
            <a:r>
              <a:rPr lang="ru-RU" sz="2400" dirty="0">
                <a:solidFill>
                  <a:prstClr val="black"/>
                </a:solidFill>
                <a:latin typeface="Century Schoolbook" pitchFamily="18" charset="0"/>
              </a:rPr>
              <a:t>телесную вертикаль;</a:t>
            </a:r>
          </a:p>
          <a:p>
            <a:pPr marL="273050" lvl="0" indent="-27305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Char char=""/>
            </a:pPr>
            <a:r>
              <a:rPr lang="ru-RU" sz="2400" dirty="0" smtClean="0">
                <a:solidFill>
                  <a:prstClr val="black"/>
                </a:solidFill>
                <a:latin typeface="Century Schoolbook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entury Schoolbook" pitchFamily="18" charset="0"/>
              </a:rPr>
              <a:t>стимулируют энергетические зоны всего организма;</a:t>
            </a:r>
          </a:p>
          <a:p>
            <a:pPr marL="273050" lvl="0" indent="-27305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Wingdings" pitchFamily="2" charset="2"/>
              <a:buChar char=""/>
            </a:pPr>
            <a:r>
              <a:rPr lang="ru-RU" sz="2400" dirty="0" smtClean="0">
                <a:solidFill>
                  <a:prstClr val="black"/>
                </a:solidFill>
                <a:latin typeface="Century Schoolbook" pitchFamily="18" charset="0"/>
              </a:rPr>
              <a:t>снимают </a:t>
            </a:r>
            <a:r>
              <a:rPr lang="ru-RU" sz="2400" dirty="0">
                <a:solidFill>
                  <a:prstClr val="black"/>
                </a:solidFill>
                <a:latin typeface="Century Schoolbook" pitchFamily="18" charset="0"/>
              </a:rPr>
              <a:t>напряжение от систематической обездвиженности ступней.</a:t>
            </a:r>
          </a:p>
        </p:txBody>
      </p:sp>
      <p:pic>
        <p:nvPicPr>
          <p:cNvPr id="4" name="Рисунок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053" y="3245808"/>
            <a:ext cx="3838947" cy="335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:\Анимации\002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6234"/>
            <a:ext cx="1728192" cy="141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0887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4362" y="928051"/>
            <a:ext cx="8501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Для расширения зрительных горизонтов, развития творческого воображения и целостного (чувственно- образного и интеллектуального) восприятия и познания мира на занятиях применяю модифицированное экологическое панно. С интересом проходит работа у экологического панно, расположенного на одной из стен кабинета. Оно меняется с наступлением каждого времени года.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</a:rPr>
              <a:t> Экологическое панно на различных этапах занятия я использую по своему усмотрению. </a:t>
            </a:r>
            <a:endParaRPr lang="ru-RU" sz="2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85728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Экологическое панно по технологии </a:t>
            </a:r>
            <a:endParaRPr lang="ru-RU" dirty="0" smtClean="0">
              <a:solidFill>
                <a:srgbClr val="FF0000"/>
              </a:solidFill>
              <a:latin typeface="Georgia" pitchFamily="18" charset="0"/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доктора В.Ф. Базарного</a:t>
            </a:r>
            <a:endParaRPr lang="ru-RU" dirty="0">
              <a:solidFill>
                <a:srgbClr val="FF0000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3357562"/>
            <a:ext cx="84296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С помощью этого панно дети изучают все лексические темы играя. Например,  изучая тему «Овощи» дети «сажают» овощи  на огороде возле дома, где живет бабушка. Дети называют овощи, их части, признаки , способы уборки овощей. </a:t>
            </a:r>
          </a:p>
          <a:p>
            <a:pPr eaLnBrk="0" hangingPunct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Возле панно развивается сюжет образовательной деятельности детей, его использование вносит огромную экспрессивность в развивающую среду.</a:t>
            </a:r>
          </a:p>
          <a:p>
            <a:pPr eaLnBrk="0" hangingPunct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Играя, ребёнок выполняет задание, воспринимает информацию, мыслит, осуществляет действие, произносит высказывание, доказывает. Включение двигательного анализатора активизирует внимание детей, поддерживает интерес к занятию.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I:\DCIM\101MSDCF\DSC01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57162"/>
            <a:ext cx="5143536" cy="3500438"/>
          </a:xfrm>
          <a:prstGeom prst="round2Diag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I:\DCIM\101MSDCF\DSC011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93" y="3929043"/>
            <a:ext cx="4545131" cy="2928957"/>
          </a:xfrm>
          <a:prstGeom prst="round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26" name="Picture 2" descr="C:\Users\StePan\Desktop\работать\DSC014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6290" y="2091130"/>
            <a:ext cx="4497804" cy="313294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678</Words>
  <Application>Microsoft Office PowerPoint</Application>
  <PresentationFormat>Экран (4:3)</PresentationFormat>
  <Paragraphs>67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Степан</dc:creator>
  <cp:lastModifiedBy>user</cp:lastModifiedBy>
  <cp:revision>31</cp:revision>
  <dcterms:created xsi:type="dcterms:W3CDTF">2013-04-03T16:35:27Z</dcterms:created>
  <dcterms:modified xsi:type="dcterms:W3CDTF">2015-10-26T14:53:46Z</dcterms:modified>
</cp:coreProperties>
</file>